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61" r:id="rId3"/>
    <p:sldId id="260" r:id="rId4"/>
    <p:sldId id="262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945200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5/25/22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74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5/25/22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4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08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5/25/22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7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5/25/22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4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5/25/22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1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5/25/22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88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5/25/22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0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5/25/22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4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5/25/22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9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5/25/22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8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3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3ACF7-62C5-1445-A6E5-9219FD7CF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760" y="4098865"/>
            <a:ext cx="8394306" cy="1502828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GB" sz="5300" dirty="0">
                <a:solidFill>
                  <a:srgbClr val="945200"/>
                </a:solidFill>
                <a:latin typeface="Chalkboard SE" panose="03050602040202020205" pitchFamily="66" charset="77"/>
              </a:rPr>
              <a:t>PLAYING</a:t>
            </a:r>
            <a:br>
              <a:rPr lang="en-GB" sz="2600" dirty="0">
                <a:latin typeface="Chalkboard SE" panose="03050602040202020205" pitchFamily="66" charset="77"/>
              </a:rPr>
            </a:br>
            <a:br>
              <a:rPr lang="en-GB" sz="2600" dirty="0">
                <a:latin typeface="Chalkboard SE" panose="03050602040202020205" pitchFamily="66" charset="77"/>
              </a:rPr>
            </a:br>
            <a:r>
              <a:rPr lang="en-GB" sz="2700" dirty="0">
                <a:solidFill>
                  <a:srgbClr val="FF9300"/>
                </a:solidFill>
                <a:latin typeface="Chalkboard" panose="03050602040202020205" pitchFamily="66" charset="77"/>
              </a:rPr>
              <a:t>Children in Ancient Greece</a:t>
            </a:r>
            <a:endParaRPr lang="en-GB" sz="2600" dirty="0">
              <a:solidFill>
                <a:srgbClr val="FF9300"/>
              </a:solidFill>
              <a:latin typeface="Chalkboard SE" panose="03050602040202020205" pitchFamily="66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40440-D5B1-9091-EC43-7EE5466656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57158" y="1530594"/>
            <a:ext cx="2560320" cy="17092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20172A-A130-C577-5876-BC7F9878F0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67653" y="1427210"/>
            <a:ext cx="2473272" cy="191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4F9D5D-0A34-EBAD-84D8-72476B7774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92151" y="1530729"/>
            <a:ext cx="2559915" cy="170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6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E5F085-6859-DC6C-59F6-EF2DB4104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03" r="-1" b="128"/>
          <a:stretch/>
        </p:blipFill>
        <p:spPr>
          <a:xfrm>
            <a:off x="2846706" y="10"/>
            <a:ext cx="9345295" cy="6857990"/>
          </a:xfrm>
          <a:custGeom>
            <a:avLst/>
            <a:gdLst/>
            <a:ahLst/>
            <a:cxnLst/>
            <a:rect l="l" t="t" r="r" b="b"/>
            <a:pathLst>
              <a:path w="9345295" h="6858000">
                <a:moveTo>
                  <a:pt x="1656879" y="0"/>
                </a:moveTo>
                <a:lnTo>
                  <a:pt x="2772916" y="0"/>
                </a:lnTo>
                <a:lnTo>
                  <a:pt x="3569357" y="0"/>
                </a:lnTo>
                <a:lnTo>
                  <a:pt x="4150446" y="0"/>
                </a:lnTo>
                <a:lnTo>
                  <a:pt x="4639281" y="0"/>
                </a:lnTo>
                <a:lnTo>
                  <a:pt x="4809053" y="0"/>
                </a:lnTo>
                <a:lnTo>
                  <a:pt x="5004021" y="0"/>
                </a:lnTo>
                <a:lnTo>
                  <a:pt x="9345295" y="0"/>
                </a:lnTo>
                <a:lnTo>
                  <a:pt x="9345295" y="6858000"/>
                </a:lnTo>
                <a:lnTo>
                  <a:pt x="5004021" y="6858000"/>
                </a:lnTo>
                <a:lnTo>
                  <a:pt x="4809053" y="6858000"/>
                </a:lnTo>
                <a:lnTo>
                  <a:pt x="4639281" y="6858000"/>
                </a:lnTo>
                <a:lnTo>
                  <a:pt x="4150446" y="6858000"/>
                </a:lnTo>
                <a:lnTo>
                  <a:pt x="3569357" y="6858000"/>
                </a:lnTo>
                <a:lnTo>
                  <a:pt x="2772916" y="6858000"/>
                </a:lnTo>
                <a:lnTo>
                  <a:pt x="2554961" y="6858000"/>
                </a:lnTo>
                <a:lnTo>
                  <a:pt x="2440875" y="6780599"/>
                </a:lnTo>
                <a:cubicBezTo>
                  <a:pt x="2263430" y="6653108"/>
                  <a:pt x="2089244" y="6515397"/>
                  <a:pt x="1913448" y="6374814"/>
                </a:cubicBezTo>
                <a:cubicBezTo>
                  <a:pt x="948098" y="5602839"/>
                  <a:pt x="0" y="4969131"/>
                  <a:pt x="0" y="3621656"/>
                </a:cubicBezTo>
                <a:cubicBezTo>
                  <a:pt x="0" y="2093192"/>
                  <a:pt x="585704" y="754641"/>
                  <a:pt x="1634293" y="14997"/>
                </a:cubicBez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337807D-62FA-D1E9-6D01-2B347F77359D}"/>
              </a:ext>
            </a:extLst>
          </p:cNvPr>
          <p:cNvSpPr txBox="1">
            <a:spLocks/>
          </p:cNvSpPr>
          <p:nvPr/>
        </p:nvSpPr>
        <p:spPr>
          <a:xfrm>
            <a:off x="181716" y="0"/>
            <a:ext cx="2750295" cy="881062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Chalkboard SE" panose="03050602040202020205" pitchFamily="66" charset="77"/>
              </a:rPr>
              <a:t>Boar (231)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682B1B-D110-2B6C-12C7-C9F81655B0DD}"/>
              </a:ext>
            </a:extLst>
          </p:cNvPr>
          <p:cNvCxnSpPr>
            <a:cxnSpLocks/>
          </p:cNvCxnSpPr>
          <p:nvPr/>
        </p:nvCxnSpPr>
        <p:spPr>
          <a:xfrm>
            <a:off x="666206" y="881062"/>
            <a:ext cx="175134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>
            <a:extLst>
              <a:ext uri="{FF2B5EF4-FFF2-40B4-BE49-F238E27FC236}">
                <a16:creationId xmlns:a16="http://schemas.microsoft.com/office/drawing/2014/main" id="{7C9B3043-CB17-2624-1534-0919407F9817}"/>
              </a:ext>
            </a:extLst>
          </p:cNvPr>
          <p:cNvSpPr txBox="1">
            <a:spLocks/>
          </p:cNvSpPr>
          <p:nvPr/>
        </p:nvSpPr>
        <p:spPr>
          <a:xfrm>
            <a:off x="1" y="1186655"/>
            <a:ext cx="2312126" cy="1150937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945200"/>
                </a:solidFill>
                <a:latin typeface="Chalkboard" panose="03050602040202020205" pitchFamily="66" charset="77"/>
              </a:rPr>
              <a:t>One </a:t>
            </a:r>
            <a:r>
              <a:rPr lang="en-GB" sz="1400" u="sng" dirty="0">
                <a:solidFill>
                  <a:srgbClr val="945200"/>
                </a:solidFill>
                <a:latin typeface="Chalkboard" panose="03050602040202020205" pitchFamily="66" charset="77"/>
              </a:rPr>
              <a:t>artefact</a:t>
            </a:r>
            <a:r>
              <a:rPr lang="en-GB" sz="1400" dirty="0">
                <a:solidFill>
                  <a:srgbClr val="945200"/>
                </a:solidFill>
                <a:latin typeface="Chalkboard" panose="03050602040202020205" pitchFamily="66" charset="77"/>
              </a:rPr>
              <a:t> we are looking at today is a small </a:t>
            </a:r>
            <a:r>
              <a:rPr lang="en-GB" sz="1400" u="sng" dirty="0">
                <a:solidFill>
                  <a:srgbClr val="945200"/>
                </a:solidFill>
                <a:latin typeface="Chalkboard" panose="03050602040202020205" pitchFamily="66" charset="77"/>
              </a:rPr>
              <a:t>figurine</a:t>
            </a:r>
            <a:r>
              <a:rPr lang="en-GB" sz="1400" dirty="0">
                <a:solidFill>
                  <a:srgbClr val="945200"/>
                </a:solidFill>
                <a:latin typeface="Chalkboard" panose="03050602040202020205" pitchFamily="66" charset="77"/>
              </a:rPr>
              <a:t> in the shape of a boar (a type of wild pig).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9300"/>
                </a:solidFill>
                <a:latin typeface="Chalkboard" panose="03050602040202020205" pitchFamily="66" charset="77"/>
              </a:rPr>
              <a:t>Little figurines like this one could be children’s toys.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945200"/>
                </a:solidFill>
                <a:latin typeface="Chalkboard" panose="03050602040202020205" pitchFamily="66" charset="77"/>
              </a:rPr>
              <a:t>231 is the boar’s </a:t>
            </a:r>
            <a:r>
              <a:rPr lang="en-GB" sz="1400" u="sng" dirty="0">
                <a:solidFill>
                  <a:srgbClr val="945200"/>
                </a:solidFill>
                <a:latin typeface="Chalkboard" panose="03050602040202020205" pitchFamily="66" charset="77"/>
              </a:rPr>
              <a:t>accession number</a:t>
            </a:r>
            <a:r>
              <a:rPr lang="en-GB" sz="1400" dirty="0">
                <a:solidFill>
                  <a:srgbClr val="945200"/>
                </a:solidFill>
                <a:latin typeface="Chalkboard" panose="03050602040202020205" pitchFamily="66" charset="77"/>
              </a:rPr>
              <a:t> – this is the special number used (like a name) to identify the boar in the Great North Museum: Hancock.</a:t>
            </a:r>
          </a:p>
        </p:txBody>
      </p:sp>
    </p:spTree>
    <p:extLst>
      <p:ext uri="{BB962C8B-B14F-4D97-AF65-F5344CB8AC3E}">
        <p14:creationId xmlns:p14="http://schemas.microsoft.com/office/powerpoint/2010/main" val="245238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E5F085-6859-DC6C-59F6-EF2DB4104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03" r="-1" b="128"/>
          <a:stretch/>
        </p:blipFill>
        <p:spPr>
          <a:xfrm>
            <a:off x="2846706" y="10"/>
            <a:ext cx="9345295" cy="6857990"/>
          </a:xfrm>
          <a:custGeom>
            <a:avLst/>
            <a:gdLst/>
            <a:ahLst/>
            <a:cxnLst/>
            <a:rect l="l" t="t" r="r" b="b"/>
            <a:pathLst>
              <a:path w="9345295" h="6858000">
                <a:moveTo>
                  <a:pt x="1656879" y="0"/>
                </a:moveTo>
                <a:lnTo>
                  <a:pt x="2772916" y="0"/>
                </a:lnTo>
                <a:lnTo>
                  <a:pt x="3569357" y="0"/>
                </a:lnTo>
                <a:lnTo>
                  <a:pt x="4150446" y="0"/>
                </a:lnTo>
                <a:lnTo>
                  <a:pt x="4639281" y="0"/>
                </a:lnTo>
                <a:lnTo>
                  <a:pt x="4809053" y="0"/>
                </a:lnTo>
                <a:lnTo>
                  <a:pt x="5004021" y="0"/>
                </a:lnTo>
                <a:lnTo>
                  <a:pt x="9345295" y="0"/>
                </a:lnTo>
                <a:lnTo>
                  <a:pt x="9345295" y="6858000"/>
                </a:lnTo>
                <a:lnTo>
                  <a:pt x="5004021" y="6858000"/>
                </a:lnTo>
                <a:lnTo>
                  <a:pt x="4809053" y="6858000"/>
                </a:lnTo>
                <a:lnTo>
                  <a:pt x="4639281" y="6858000"/>
                </a:lnTo>
                <a:lnTo>
                  <a:pt x="4150446" y="6858000"/>
                </a:lnTo>
                <a:lnTo>
                  <a:pt x="3569357" y="6858000"/>
                </a:lnTo>
                <a:lnTo>
                  <a:pt x="2772916" y="6858000"/>
                </a:lnTo>
                <a:lnTo>
                  <a:pt x="2554961" y="6858000"/>
                </a:lnTo>
                <a:lnTo>
                  <a:pt x="2440875" y="6780599"/>
                </a:lnTo>
                <a:cubicBezTo>
                  <a:pt x="2263430" y="6653108"/>
                  <a:pt x="2089244" y="6515397"/>
                  <a:pt x="1913448" y="6374814"/>
                </a:cubicBezTo>
                <a:cubicBezTo>
                  <a:pt x="948098" y="5602839"/>
                  <a:pt x="0" y="4969131"/>
                  <a:pt x="0" y="3621656"/>
                </a:cubicBezTo>
                <a:cubicBezTo>
                  <a:pt x="0" y="2093192"/>
                  <a:pt x="585704" y="754641"/>
                  <a:pt x="1634293" y="14997"/>
                </a:cubicBez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337807D-62FA-D1E9-6D01-2B347F77359D}"/>
              </a:ext>
            </a:extLst>
          </p:cNvPr>
          <p:cNvSpPr txBox="1">
            <a:spLocks/>
          </p:cNvSpPr>
          <p:nvPr/>
        </p:nvSpPr>
        <p:spPr>
          <a:xfrm>
            <a:off x="181716" y="0"/>
            <a:ext cx="2750295" cy="881062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Chalkboard SE" panose="03050602040202020205" pitchFamily="66" charset="77"/>
              </a:rPr>
              <a:t>Boar (231)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682B1B-D110-2B6C-12C7-C9F81655B0DD}"/>
              </a:ext>
            </a:extLst>
          </p:cNvPr>
          <p:cNvCxnSpPr>
            <a:cxnSpLocks/>
          </p:cNvCxnSpPr>
          <p:nvPr/>
        </p:nvCxnSpPr>
        <p:spPr>
          <a:xfrm>
            <a:off x="666206" y="881062"/>
            <a:ext cx="175134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>
            <a:extLst>
              <a:ext uri="{FF2B5EF4-FFF2-40B4-BE49-F238E27FC236}">
                <a16:creationId xmlns:a16="http://schemas.microsoft.com/office/drawing/2014/main" id="{7C9B3043-CB17-2624-1534-0919407F9817}"/>
              </a:ext>
            </a:extLst>
          </p:cNvPr>
          <p:cNvSpPr txBox="1">
            <a:spLocks/>
          </p:cNvSpPr>
          <p:nvPr/>
        </p:nvSpPr>
        <p:spPr>
          <a:xfrm>
            <a:off x="0" y="1395660"/>
            <a:ext cx="2312126" cy="1150937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945200"/>
                </a:solidFill>
                <a:latin typeface="Chalkboard" panose="03050602040202020205" pitchFamily="66" charset="77"/>
              </a:rPr>
              <a:t>The boar was made in Greece between 480 and 323 </a:t>
            </a:r>
            <a:r>
              <a:rPr lang="en-GB" sz="1600" u="sng" dirty="0">
                <a:solidFill>
                  <a:srgbClr val="945200"/>
                </a:solidFill>
                <a:latin typeface="Chalkboard" panose="03050602040202020205" pitchFamily="66" charset="77"/>
              </a:rPr>
              <a:t>BCE</a:t>
            </a:r>
            <a:r>
              <a:rPr lang="en-GB" sz="1600" dirty="0">
                <a:solidFill>
                  <a:srgbClr val="945200"/>
                </a:solidFill>
                <a:latin typeface="Chalkboard" panose="03050602040202020205" pitchFamily="66" charset="77"/>
              </a:rPr>
              <a:t> – so around 2500 years ago.</a:t>
            </a:r>
          </a:p>
          <a:p>
            <a:endParaRPr lang="en-GB" sz="1600" dirty="0">
              <a:latin typeface="Chalkboard" panose="03050602040202020205" pitchFamily="66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945200"/>
                </a:solidFill>
                <a:latin typeface="Chalkboard" panose="03050602040202020205" pitchFamily="66" charset="77"/>
              </a:rPr>
              <a:t>The boar is made from clay. It was made in a mould and then fired in a </a:t>
            </a:r>
            <a:r>
              <a:rPr lang="en-GB" sz="1600" u="sng" dirty="0">
                <a:solidFill>
                  <a:srgbClr val="945200"/>
                </a:solidFill>
                <a:latin typeface="Chalkboard" panose="03050602040202020205" pitchFamily="66" charset="77"/>
              </a:rPr>
              <a:t>kiln</a:t>
            </a:r>
            <a:r>
              <a:rPr lang="en-GB" sz="1600" dirty="0">
                <a:solidFill>
                  <a:srgbClr val="945200"/>
                </a:solidFill>
                <a:latin typeface="Chalkboard" panose="03050602040202020205" pitchFamily="66" charset="77"/>
              </a:rPr>
              <a:t> (a very hot oven).</a:t>
            </a:r>
          </a:p>
        </p:txBody>
      </p:sp>
    </p:spTree>
    <p:extLst>
      <p:ext uri="{BB962C8B-B14F-4D97-AF65-F5344CB8AC3E}">
        <p14:creationId xmlns:p14="http://schemas.microsoft.com/office/powerpoint/2010/main" val="229254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E5F085-6859-DC6C-59F6-EF2DB4104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514" r="4514"/>
          <a:stretch/>
        </p:blipFill>
        <p:spPr>
          <a:xfrm>
            <a:off x="2846706" y="10"/>
            <a:ext cx="9345295" cy="6857990"/>
          </a:xfrm>
          <a:custGeom>
            <a:avLst/>
            <a:gdLst/>
            <a:ahLst/>
            <a:cxnLst/>
            <a:rect l="l" t="t" r="r" b="b"/>
            <a:pathLst>
              <a:path w="9345295" h="6858000">
                <a:moveTo>
                  <a:pt x="1656879" y="0"/>
                </a:moveTo>
                <a:lnTo>
                  <a:pt x="2772916" y="0"/>
                </a:lnTo>
                <a:lnTo>
                  <a:pt x="3569357" y="0"/>
                </a:lnTo>
                <a:lnTo>
                  <a:pt x="4150446" y="0"/>
                </a:lnTo>
                <a:lnTo>
                  <a:pt x="4639281" y="0"/>
                </a:lnTo>
                <a:lnTo>
                  <a:pt x="4809053" y="0"/>
                </a:lnTo>
                <a:lnTo>
                  <a:pt x="5004021" y="0"/>
                </a:lnTo>
                <a:lnTo>
                  <a:pt x="9345295" y="0"/>
                </a:lnTo>
                <a:lnTo>
                  <a:pt x="9345295" y="6858000"/>
                </a:lnTo>
                <a:lnTo>
                  <a:pt x="5004021" y="6858000"/>
                </a:lnTo>
                <a:lnTo>
                  <a:pt x="4809053" y="6858000"/>
                </a:lnTo>
                <a:lnTo>
                  <a:pt x="4639281" y="6858000"/>
                </a:lnTo>
                <a:lnTo>
                  <a:pt x="4150446" y="6858000"/>
                </a:lnTo>
                <a:lnTo>
                  <a:pt x="3569357" y="6858000"/>
                </a:lnTo>
                <a:lnTo>
                  <a:pt x="2772916" y="6858000"/>
                </a:lnTo>
                <a:lnTo>
                  <a:pt x="2554961" y="6858000"/>
                </a:lnTo>
                <a:lnTo>
                  <a:pt x="2440875" y="6780599"/>
                </a:lnTo>
                <a:cubicBezTo>
                  <a:pt x="2263430" y="6653108"/>
                  <a:pt x="2089244" y="6515397"/>
                  <a:pt x="1913448" y="6374814"/>
                </a:cubicBezTo>
                <a:cubicBezTo>
                  <a:pt x="948098" y="5602839"/>
                  <a:pt x="0" y="4969131"/>
                  <a:pt x="0" y="3621656"/>
                </a:cubicBezTo>
                <a:cubicBezTo>
                  <a:pt x="0" y="2093192"/>
                  <a:pt x="585704" y="754641"/>
                  <a:pt x="1634293" y="14997"/>
                </a:cubicBez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337807D-62FA-D1E9-6D01-2B347F77359D}"/>
              </a:ext>
            </a:extLst>
          </p:cNvPr>
          <p:cNvSpPr txBox="1">
            <a:spLocks/>
          </p:cNvSpPr>
          <p:nvPr/>
        </p:nvSpPr>
        <p:spPr>
          <a:xfrm>
            <a:off x="-18301" y="678555"/>
            <a:ext cx="2750295" cy="881062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Chalkboard SE" panose="03050602040202020205" pitchFamily="66" charset="77"/>
              </a:rPr>
              <a:t>Tortoise (176)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682B1B-D110-2B6C-12C7-C9F81655B0DD}"/>
              </a:ext>
            </a:extLst>
          </p:cNvPr>
          <p:cNvCxnSpPr>
            <a:cxnSpLocks/>
          </p:cNvCxnSpPr>
          <p:nvPr/>
        </p:nvCxnSpPr>
        <p:spPr>
          <a:xfrm>
            <a:off x="466189" y="1559617"/>
            <a:ext cx="175134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>
            <a:extLst>
              <a:ext uri="{FF2B5EF4-FFF2-40B4-BE49-F238E27FC236}">
                <a16:creationId xmlns:a16="http://schemas.microsoft.com/office/drawing/2014/main" id="{7C9B3043-CB17-2624-1534-0919407F9817}"/>
              </a:ext>
            </a:extLst>
          </p:cNvPr>
          <p:cNvSpPr txBox="1">
            <a:spLocks/>
          </p:cNvSpPr>
          <p:nvPr/>
        </p:nvSpPr>
        <p:spPr>
          <a:xfrm>
            <a:off x="-18301" y="1662703"/>
            <a:ext cx="2435852" cy="1150937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945200"/>
                </a:solidFill>
                <a:latin typeface="Chalkboard" panose="03050602040202020205" pitchFamily="66" charset="77"/>
              </a:rPr>
              <a:t>Another </a:t>
            </a:r>
            <a:r>
              <a:rPr lang="en-GB" sz="1400" u="sng" dirty="0">
                <a:solidFill>
                  <a:srgbClr val="945200"/>
                </a:solidFill>
                <a:latin typeface="Chalkboard" panose="03050602040202020205" pitchFamily="66" charset="77"/>
              </a:rPr>
              <a:t>artefact</a:t>
            </a:r>
            <a:r>
              <a:rPr lang="en-GB" sz="1400" dirty="0">
                <a:solidFill>
                  <a:srgbClr val="945200"/>
                </a:solidFill>
                <a:latin typeface="Chalkboard" panose="03050602040202020205" pitchFamily="66" charset="77"/>
              </a:rPr>
              <a:t> we are looking at today is a small </a:t>
            </a:r>
            <a:r>
              <a:rPr lang="en-GB" sz="1400" u="sng" dirty="0">
                <a:solidFill>
                  <a:srgbClr val="945200"/>
                </a:solidFill>
                <a:latin typeface="Chalkboard" panose="03050602040202020205" pitchFamily="66" charset="77"/>
              </a:rPr>
              <a:t>figurine</a:t>
            </a:r>
            <a:r>
              <a:rPr lang="en-GB" sz="1400" dirty="0">
                <a:solidFill>
                  <a:srgbClr val="945200"/>
                </a:solidFill>
                <a:latin typeface="Chalkboard" panose="03050602040202020205" pitchFamily="66" charset="77"/>
              </a:rPr>
              <a:t> in the shape of a tortoise.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9300"/>
                </a:solidFill>
                <a:latin typeface="Chalkboard" panose="03050602040202020205" pitchFamily="66" charset="77"/>
              </a:rPr>
              <a:t>Little figurines like this one could be children’s toys.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945200"/>
                </a:solidFill>
                <a:latin typeface="Chalkboard" panose="03050602040202020205" pitchFamily="66" charset="77"/>
              </a:rPr>
              <a:t>176 is the tortoise’s </a:t>
            </a:r>
            <a:r>
              <a:rPr lang="en-GB" sz="1400" u="sng" dirty="0">
                <a:solidFill>
                  <a:srgbClr val="945200"/>
                </a:solidFill>
                <a:latin typeface="Chalkboard" panose="03050602040202020205" pitchFamily="66" charset="77"/>
              </a:rPr>
              <a:t>accession number</a:t>
            </a:r>
            <a:r>
              <a:rPr lang="en-GB" sz="1400" dirty="0">
                <a:solidFill>
                  <a:srgbClr val="945200"/>
                </a:solidFill>
                <a:latin typeface="Chalkboard" panose="03050602040202020205" pitchFamily="66" charset="77"/>
              </a:rPr>
              <a:t> – this is the special number used (like a name) to identify the tortoise in the museum.</a:t>
            </a:r>
          </a:p>
        </p:txBody>
      </p:sp>
    </p:spTree>
    <p:extLst>
      <p:ext uri="{BB962C8B-B14F-4D97-AF65-F5344CB8AC3E}">
        <p14:creationId xmlns:p14="http://schemas.microsoft.com/office/powerpoint/2010/main" val="398421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E5F085-6859-DC6C-59F6-EF2DB4104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514" r="4514"/>
          <a:stretch/>
        </p:blipFill>
        <p:spPr>
          <a:xfrm>
            <a:off x="2846706" y="10"/>
            <a:ext cx="9345295" cy="6857990"/>
          </a:xfrm>
          <a:custGeom>
            <a:avLst/>
            <a:gdLst/>
            <a:ahLst/>
            <a:cxnLst/>
            <a:rect l="l" t="t" r="r" b="b"/>
            <a:pathLst>
              <a:path w="9345295" h="6858000">
                <a:moveTo>
                  <a:pt x="1656879" y="0"/>
                </a:moveTo>
                <a:lnTo>
                  <a:pt x="2772916" y="0"/>
                </a:lnTo>
                <a:lnTo>
                  <a:pt x="3569357" y="0"/>
                </a:lnTo>
                <a:lnTo>
                  <a:pt x="4150446" y="0"/>
                </a:lnTo>
                <a:lnTo>
                  <a:pt x="4639281" y="0"/>
                </a:lnTo>
                <a:lnTo>
                  <a:pt x="4809053" y="0"/>
                </a:lnTo>
                <a:lnTo>
                  <a:pt x="5004021" y="0"/>
                </a:lnTo>
                <a:lnTo>
                  <a:pt x="9345295" y="0"/>
                </a:lnTo>
                <a:lnTo>
                  <a:pt x="9345295" y="6858000"/>
                </a:lnTo>
                <a:lnTo>
                  <a:pt x="5004021" y="6858000"/>
                </a:lnTo>
                <a:lnTo>
                  <a:pt x="4809053" y="6858000"/>
                </a:lnTo>
                <a:lnTo>
                  <a:pt x="4639281" y="6858000"/>
                </a:lnTo>
                <a:lnTo>
                  <a:pt x="4150446" y="6858000"/>
                </a:lnTo>
                <a:lnTo>
                  <a:pt x="3569357" y="6858000"/>
                </a:lnTo>
                <a:lnTo>
                  <a:pt x="2772916" y="6858000"/>
                </a:lnTo>
                <a:lnTo>
                  <a:pt x="2554961" y="6858000"/>
                </a:lnTo>
                <a:lnTo>
                  <a:pt x="2440875" y="6780599"/>
                </a:lnTo>
                <a:cubicBezTo>
                  <a:pt x="2263430" y="6653108"/>
                  <a:pt x="2089244" y="6515397"/>
                  <a:pt x="1913448" y="6374814"/>
                </a:cubicBezTo>
                <a:cubicBezTo>
                  <a:pt x="948098" y="5602839"/>
                  <a:pt x="0" y="4969131"/>
                  <a:pt x="0" y="3621656"/>
                </a:cubicBezTo>
                <a:cubicBezTo>
                  <a:pt x="0" y="2093192"/>
                  <a:pt x="585704" y="754641"/>
                  <a:pt x="1634293" y="14997"/>
                </a:cubicBez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337807D-62FA-D1E9-6D01-2B347F77359D}"/>
              </a:ext>
            </a:extLst>
          </p:cNvPr>
          <p:cNvSpPr txBox="1">
            <a:spLocks/>
          </p:cNvSpPr>
          <p:nvPr/>
        </p:nvSpPr>
        <p:spPr>
          <a:xfrm>
            <a:off x="-18301" y="678555"/>
            <a:ext cx="2750295" cy="881062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Chalkboard SE" panose="03050602040202020205" pitchFamily="66" charset="77"/>
              </a:rPr>
              <a:t>Tortoise (176)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682B1B-D110-2B6C-12C7-C9F81655B0DD}"/>
              </a:ext>
            </a:extLst>
          </p:cNvPr>
          <p:cNvCxnSpPr>
            <a:cxnSpLocks/>
          </p:cNvCxnSpPr>
          <p:nvPr/>
        </p:nvCxnSpPr>
        <p:spPr>
          <a:xfrm>
            <a:off x="466189" y="1559617"/>
            <a:ext cx="175134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>
            <a:extLst>
              <a:ext uri="{FF2B5EF4-FFF2-40B4-BE49-F238E27FC236}">
                <a16:creationId xmlns:a16="http://schemas.microsoft.com/office/drawing/2014/main" id="{7C9B3043-CB17-2624-1534-0919407F9817}"/>
              </a:ext>
            </a:extLst>
          </p:cNvPr>
          <p:cNvSpPr txBox="1">
            <a:spLocks/>
          </p:cNvSpPr>
          <p:nvPr/>
        </p:nvSpPr>
        <p:spPr>
          <a:xfrm>
            <a:off x="-8186" y="1989275"/>
            <a:ext cx="2312126" cy="1150937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945200"/>
                </a:solidFill>
                <a:latin typeface="Chalkboard" panose="03050602040202020205" pitchFamily="66" charset="77"/>
              </a:rPr>
              <a:t>The tortoise was made in Greece between 480 and 323 </a:t>
            </a:r>
            <a:r>
              <a:rPr lang="en-GB" sz="1400" u="sng" dirty="0">
                <a:solidFill>
                  <a:srgbClr val="945200"/>
                </a:solidFill>
                <a:latin typeface="Chalkboard" panose="03050602040202020205" pitchFamily="66" charset="77"/>
              </a:rPr>
              <a:t>BCE</a:t>
            </a:r>
            <a:r>
              <a:rPr lang="en-GB" sz="1400" dirty="0">
                <a:solidFill>
                  <a:srgbClr val="945200"/>
                </a:solidFill>
                <a:latin typeface="Chalkboard" panose="03050602040202020205" pitchFamily="66" charset="77"/>
              </a:rPr>
              <a:t> – so around 2500 years ago.</a:t>
            </a:r>
          </a:p>
          <a:p>
            <a:endParaRPr lang="en-GB" sz="1400" dirty="0">
              <a:latin typeface="Chalkboard" panose="03050602040202020205" pitchFamily="66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945200"/>
                </a:solidFill>
                <a:latin typeface="Chalkboard" panose="03050602040202020205" pitchFamily="66" charset="77"/>
              </a:rPr>
              <a:t>The tortoise is made from clay. It was made in a mould and then fired in a </a:t>
            </a:r>
            <a:r>
              <a:rPr lang="en-GB" sz="1400" u="sng" dirty="0">
                <a:solidFill>
                  <a:srgbClr val="945200"/>
                </a:solidFill>
                <a:latin typeface="Chalkboard" panose="03050602040202020205" pitchFamily="66" charset="77"/>
              </a:rPr>
              <a:t>kiln</a:t>
            </a:r>
            <a:r>
              <a:rPr lang="en-GB" sz="1400" dirty="0">
                <a:solidFill>
                  <a:srgbClr val="945200"/>
                </a:solidFill>
                <a:latin typeface="Chalkboard" panose="03050602040202020205" pitchFamily="66" charset="77"/>
              </a:rPr>
              <a:t> (a very hot oven).</a:t>
            </a:r>
          </a:p>
        </p:txBody>
      </p:sp>
    </p:spTree>
    <p:extLst>
      <p:ext uri="{BB962C8B-B14F-4D97-AF65-F5344CB8AC3E}">
        <p14:creationId xmlns:p14="http://schemas.microsoft.com/office/powerpoint/2010/main" val="243878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1E721A7-BE31-2104-1D19-4C7A421CA74D}"/>
              </a:ext>
            </a:extLst>
          </p:cNvPr>
          <p:cNvSpPr txBox="1">
            <a:spLocks/>
          </p:cNvSpPr>
          <p:nvPr/>
        </p:nvSpPr>
        <p:spPr>
          <a:xfrm>
            <a:off x="3165037" y="-222382"/>
            <a:ext cx="5271804" cy="163988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FF9300"/>
                </a:solidFill>
                <a:latin typeface="Chalkboard SE" panose="03050602040202020205" pitchFamily="66" charset="77"/>
              </a:rPr>
              <a:t>Using Toys</a:t>
            </a:r>
            <a:br>
              <a:rPr lang="en-GB" dirty="0">
                <a:latin typeface="Chalkboard SE" panose="03050602040202020205" pitchFamily="66" charset="77"/>
              </a:rPr>
            </a:br>
            <a:r>
              <a:rPr lang="en-GB" sz="2800" dirty="0">
                <a:solidFill>
                  <a:srgbClr val="945200"/>
                </a:solidFill>
                <a:latin typeface="Chalkboard SE" panose="03050602040202020205" pitchFamily="66" charset="77"/>
              </a:rPr>
              <a:t>Playing in Ancient Greece</a:t>
            </a:r>
            <a:endParaRPr lang="en-GB" dirty="0">
              <a:solidFill>
                <a:srgbClr val="9452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1438C0-0A8F-D292-7884-1F7688026953}"/>
              </a:ext>
            </a:extLst>
          </p:cNvPr>
          <p:cNvCxnSpPr/>
          <p:nvPr/>
        </p:nvCxnSpPr>
        <p:spPr>
          <a:xfrm>
            <a:off x="4163668" y="1417506"/>
            <a:ext cx="3274541" cy="0"/>
          </a:xfrm>
          <a:prstGeom prst="line">
            <a:avLst/>
          </a:prstGeom>
          <a:ln w="381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343102AB-CEC3-F1E1-2F23-5F4239268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67" y="3681429"/>
            <a:ext cx="3719205" cy="2880000"/>
          </a:xfrm>
          <a:prstGeom prst="rect">
            <a:avLst/>
          </a:prstGeom>
        </p:spPr>
      </p:pic>
      <p:pic>
        <p:nvPicPr>
          <p:cNvPr id="32" name="Content Placeholder 31" descr="A screenshot of a computer&#10;&#10;Description automatically generated">
            <a:extLst>
              <a:ext uri="{FF2B5EF4-FFF2-40B4-BE49-F238E27FC236}">
                <a16:creationId xmlns:a16="http://schemas.microsoft.com/office/drawing/2014/main" id="{BE1866A4-3D8F-8A3A-9022-A2F8C3D9594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16451" t="26112" r="64431" b="39919"/>
          <a:stretch/>
        </p:blipFill>
        <p:spPr>
          <a:xfrm>
            <a:off x="248195" y="1736691"/>
            <a:ext cx="2162175" cy="2160588"/>
          </a:xfr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A53557-043D-9A84-385A-AD327240AB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89" t="19850" r="22680" b="9806"/>
          <a:stretch/>
        </p:blipFill>
        <p:spPr>
          <a:xfrm>
            <a:off x="7930931" y="3681429"/>
            <a:ext cx="3454702" cy="2880000"/>
          </a:xfrm>
          <a:prstGeom prst="rect">
            <a:avLst/>
          </a:prstGeom>
        </p:spPr>
      </p:pic>
      <p:pic>
        <p:nvPicPr>
          <p:cNvPr id="34" name="Picture 3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8F58895-EC59-98F9-22D8-5D6C241A89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98" t="45813" r="65337" b="31330"/>
          <a:stretch/>
        </p:blipFill>
        <p:spPr>
          <a:xfrm>
            <a:off x="8505797" y="1736691"/>
            <a:ext cx="3438008" cy="2160000"/>
          </a:xfrm>
          <a:prstGeom prst="rect">
            <a:avLst/>
          </a:prstGeom>
        </p:spPr>
      </p:pic>
      <p:sp>
        <p:nvSpPr>
          <p:cNvPr id="39" name="Subtitle 2">
            <a:extLst>
              <a:ext uri="{FF2B5EF4-FFF2-40B4-BE49-F238E27FC236}">
                <a16:creationId xmlns:a16="http://schemas.microsoft.com/office/drawing/2014/main" id="{AA79863A-B010-D1A1-210F-392B54CA37DA}"/>
              </a:ext>
            </a:extLst>
          </p:cNvPr>
          <p:cNvSpPr txBox="1">
            <a:spLocks/>
          </p:cNvSpPr>
          <p:nvPr/>
        </p:nvSpPr>
        <p:spPr>
          <a:xfrm>
            <a:off x="2673619" y="1736691"/>
            <a:ext cx="5544745" cy="1150937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945200"/>
                </a:solidFill>
                <a:latin typeface="Chalkboard" panose="03050602040202020205" pitchFamily="66" charset="77"/>
              </a:rPr>
              <a:t>You can see that the boar and the tortoise toys are like toys and models we can buy today.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945200"/>
                </a:solidFill>
                <a:latin typeface="Chalkboard" panose="03050602040202020205" pitchFamily="66" charset="77"/>
              </a:rPr>
              <a:t>The modern toys are made from plastic, whilst the ancient Greek toys are made from clay, but otherwise they are similar, aren’t they?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2F942C9F-74CA-92D5-93A5-E08A8CC29F7D}"/>
              </a:ext>
            </a:extLst>
          </p:cNvPr>
          <p:cNvSpPr txBox="1">
            <a:spLocks/>
          </p:cNvSpPr>
          <p:nvPr/>
        </p:nvSpPr>
        <p:spPr>
          <a:xfrm>
            <a:off x="4767943" y="4289557"/>
            <a:ext cx="2898487" cy="1150937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en-GB" sz="1400" b="1" dirty="0">
                <a:solidFill>
                  <a:srgbClr val="FF9300"/>
                </a:solidFill>
                <a:latin typeface="Chalkboard" panose="03050602040202020205" pitchFamily="66" charset="77"/>
              </a:rPr>
              <a:t>What types of games could you play with animal model toys like the boar and the tortoise?</a:t>
            </a:r>
          </a:p>
        </p:txBody>
      </p:sp>
    </p:spTree>
    <p:extLst>
      <p:ext uri="{BB962C8B-B14F-4D97-AF65-F5344CB8AC3E}">
        <p14:creationId xmlns:p14="http://schemas.microsoft.com/office/powerpoint/2010/main" val="69586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E5E2DBA-1C0C-D741-4DDC-EA852BC42F0F}"/>
              </a:ext>
            </a:extLst>
          </p:cNvPr>
          <p:cNvSpPr txBox="1">
            <a:spLocks/>
          </p:cNvSpPr>
          <p:nvPr/>
        </p:nvSpPr>
        <p:spPr>
          <a:xfrm>
            <a:off x="3165037" y="-519832"/>
            <a:ext cx="5271804" cy="163988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FF9300"/>
                </a:solidFill>
                <a:latin typeface="Chalkboard SE" panose="03050602040202020205" pitchFamily="66" charset="77"/>
              </a:rPr>
              <a:t>More Animals</a:t>
            </a:r>
            <a:endParaRPr lang="en-GB" dirty="0">
              <a:solidFill>
                <a:srgbClr val="9452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85148D-EDE3-600E-E3D4-61B8F39C5366}"/>
              </a:ext>
            </a:extLst>
          </p:cNvPr>
          <p:cNvCxnSpPr/>
          <p:nvPr/>
        </p:nvCxnSpPr>
        <p:spPr>
          <a:xfrm>
            <a:off x="4163668" y="1120056"/>
            <a:ext cx="3274541" cy="0"/>
          </a:xfrm>
          <a:prstGeom prst="line">
            <a:avLst/>
          </a:prstGeom>
          <a:ln w="381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text, black, indoor, vessel&#10;&#10;Description automatically generated">
            <a:extLst>
              <a:ext uri="{FF2B5EF4-FFF2-40B4-BE49-F238E27FC236}">
                <a16:creationId xmlns:a16="http://schemas.microsoft.com/office/drawing/2014/main" id="{FB9C2C14-C7ED-94F4-517E-055265A0F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30066" b="12241"/>
          <a:stretch/>
        </p:blipFill>
        <p:spPr>
          <a:xfrm>
            <a:off x="1242739" y="1985681"/>
            <a:ext cx="2249259" cy="1800000"/>
          </a:xfrm>
          <a:prstGeom prst="rect">
            <a:avLst/>
          </a:prstGeom>
        </p:spPr>
      </p:pic>
      <p:pic>
        <p:nvPicPr>
          <p:cNvPr id="16" name="Content Placeholder 6" descr="A vase with a painting on it&#10;&#10;Description automatically generated with low confidence">
            <a:extLst>
              <a:ext uri="{FF2B5EF4-FFF2-40B4-BE49-F238E27FC236}">
                <a16:creationId xmlns:a16="http://schemas.microsoft.com/office/drawing/2014/main" id="{F55273F6-E327-353C-6E06-1B4376228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139" y="1625681"/>
            <a:ext cx="2030000" cy="2520000"/>
          </a:xfrm>
          <a:prstGeom prst="rect">
            <a:avLst/>
          </a:prstGeom>
        </p:spPr>
      </p:pic>
      <p:pic>
        <p:nvPicPr>
          <p:cNvPr id="18" name="Picture 17" descr="A picture containing text, bottle, black, vessel&#10;&#10;Description automatically generated">
            <a:extLst>
              <a:ext uri="{FF2B5EF4-FFF2-40B4-BE49-F238E27FC236}">
                <a16:creationId xmlns:a16="http://schemas.microsoft.com/office/drawing/2014/main" id="{FFADBD8D-3D49-A15E-D1D8-5447AB113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479" y="1983835"/>
            <a:ext cx="2147899" cy="1800000"/>
          </a:xfrm>
          <a:prstGeom prst="rect">
            <a:avLst/>
          </a:prstGeom>
        </p:spPr>
      </p:pic>
      <p:pic>
        <p:nvPicPr>
          <p:cNvPr id="19" name="Picture 18" descr="A picture containing black, vessel, ceramic ware, plant&#10;&#10;Description automatically generated">
            <a:extLst>
              <a:ext uri="{FF2B5EF4-FFF2-40B4-BE49-F238E27FC236}">
                <a16:creationId xmlns:a16="http://schemas.microsoft.com/office/drawing/2014/main" id="{84D2F45D-ECB2-2FF2-9D19-E97FAD6F8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525" y="1625681"/>
            <a:ext cx="1883152" cy="25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F3ACF7-62C5-1445-A6E5-9219FD7CF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6841" y="4651307"/>
            <a:ext cx="7380514" cy="1502828"/>
          </a:xfrm>
        </p:spPr>
        <p:txBody>
          <a:bodyPr anchor="b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1600" b="0" dirty="0">
                <a:solidFill>
                  <a:srgbClr val="945200"/>
                </a:solidFill>
                <a:latin typeface="Chalkboard SE" panose="03050602040202020205" pitchFamily="66" charset="77"/>
              </a:rPr>
              <a:t>These pictures show little jugs from ancient Greece. The jugs are called </a:t>
            </a:r>
            <a:r>
              <a:rPr lang="en-GB" sz="1600" b="0" u="sng" dirty="0">
                <a:solidFill>
                  <a:srgbClr val="945200"/>
                </a:solidFill>
                <a:latin typeface="Chalkboard SE" panose="03050602040202020205" pitchFamily="66" charset="77"/>
              </a:rPr>
              <a:t>choes</a:t>
            </a:r>
            <a:r>
              <a:rPr lang="en-GB" sz="1600" b="0" dirty="0">
                <a:solidFill>
                  <a:srgbClr val="945200"/>
                </a:solidFill>
                <a:latin typeface="Chalkboard SE" panose="03050602040202020205" pitchFamily="66" charset="77"/>
              </a:rPr>
              <a:t> and they often belonged to children.</a:t>
            </a:r>
            <a:br>
              <a:rPr lang="en-GB" sz="1600" b="0" dirty="0">
                <a:solidFill>
                  <a:srgbClr val="945200"/>
                </a:solidFill>
                <a:latin typeface="Chalkboard SE" panose="03050602040202020205" pitchFamily="66" charset="77"/>
              </a:rPr>
            </a:br>
            <a:br>
              <a:rPr lang="en-GB" sz="1600" b="0" dirty="0">
                <a:solidFill>
                  <a:srgbClr val="945200"/>
                </a:solidFill>
                <a:latin typeface="Chalkboard SE" panose="03050602040202020205" pitchFamily="66" charset="77"/>
              </a:rPr>
            </a:br>
            <a:r>
              <a:rPr lang="en-GB" sz="1600" b="0" dirty="0">
                <a:solidFill>
                  <a:srgbClr val="945200"/>
                </a:solidFill>
                <a:latin typeface="Chalkboard SE" panose="03050602040202020205" pitchFamily="66" charset="77"/>
              </a:rPr>
              <a:t>The pictures on them often show children playing, with different animals.</a:t>
            </a:r>
            <a:endParaRPr lang="en-GB" sz="900" dirty="0">
              <a:solidFill>
                <a:srgbClr val="FF9300"/>
              </a:solidFill>
              <a:latin typeface="Chalkboard SE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349A3-EDF3-4271-3B28-4CE27BCBBA9F}"/>
              </a:ext>
            </a:extLst>
          </p:cNvPr>
          <p:cNvSpPr txBox="1"/>
          <p:nvPr/>
        </p:nvSpPr>
        <p:spPr>
          <a:xfrm>
            <a:off x="4197364" y="6299919"/>
            <a:ext cx="339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>
                <a:solidFill>
                  <a:srgbClr val="FF9300"/>
                </a:solidFill>
                <a:latin typeface="Chalkboard SE" panose="03050602040202020205" pitchFamily="66" charset="77"/>
              </a:rPr>
              <a:t>Which animals can you see?</a:t>
            </a:r>
            <a:endParaRPr lang="en-GB" dirty="0">
              <a:solidFill>
                <a:srgbClr val="FF9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4041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LeftStep">
      <a:dk1>
        <a:srgbClr val="000000"/>
      </a:dk1>
      <a:lt1>
        <a:srgbClr val="FFFFFF"/>
      </a:lt1>
      <a:dk2>
        <a:srgbClr val="1F223B"/>
      </a:dk2>
      <a:lt2>
        <a:srgbClr val="E2E8E5"/>
      </a:lt2>
      <a:accent1>
        <a:srgbClr val="C34D80"/>
      </a:accent1>
      <a:accent2>
        <a:srgbClr val="B13B9F"/>
      </a:accent2>
      <a:accent3>
        <a:srgbClr val="A44DC3"/>
      </a:accent3>
      <a:accent4>
        <a:srgbClr val="613BB1"/>
      </a:accent4>
      <a:accent5>
        <a:srgbClr val="4D58C3"/>
      </a:accent5>
      <a:accent6>
        <a:srgbClr val="3B78B1"/>
      </a:accent6>
      <a:hlink>
        <a:srgbClr val="31956A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343</Words>
  <Application>Microsoft Macintosh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Meiryo</vt:lpstr>
      <vt:lpstr>Arial</vt:lpstr>
      <vt:lpstr>Chalkboard</vt:lpstr>
      <vt:lpstr>Chalkboard SE</vt:lpstr>
      <vt:lpstr>Corbel</vt:lpstr>
      <vt:lpstr>Wingdings</vt:lpstr>
      <vt:lpstr>SketchLinesVTI</vt:lpstr>
      <vt:lpstr>PLAYING  Children in Ancient Greece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These pictures show little jugs from ancient Greece. The jugs are called choes and they often belonged to children.  The pictures on them often show children playing, with different animals.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 Sheet: Chous 198</dc:title>
  <dc:creator>Emma Gooch (PGR)</dc:creator>
  <cp:lastModifiedBy>Emma Gooch (PGR)</cp:lastModifiedBy>
  <cp:revision>11</cp:revision>
  <dcterms:created xsi:type="dcterms:W3CDTF">2022-04-07T12:14:11Z</dcterms:created>
  <dcterms:modified xsi:type="dcterms:W3CDTF">2022-05-25T13:35:49Z</dcterms:modified>
</cp:coreProperties>
</file>